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handoutMasterIdLst>
    <p:handoutMasterId r:id="rId25"/>
  </p:handoutMasterIdLst>
  <p:sldIdLst>
    <p:sldId id="256" r:id="rId2"/>
    <p:sldId id="325" r:id="rId3"/>
    <p:sldId id="326" r:id="rId4"/>
    <p:sldId id="319" r:id="rId5"/>
    <p:sldId id="318" r:id="rId6"/>
    <p:sldId id="320" r:id="rId7"/>
    <p:sldId id="321" r:id="rId8"/>
    <p:sldId id="322" r:id="rId9"/>
    <p:sldId id="323" r:id="rId10"/>
    <p:sldId id="327" r:id="rId11"/>
    <p:sldId id="324" r:id="rId12"/>
    <p:sldId id="328" r:id="rId13"/>
    <p:sldId id="329" r:id="rId14"/>
    <p:sldId id="330" r:id="rId15"/>
    <p:sldId id="331" r:id="rId16"/>
    <p:sldId id="332" r:id="rId17"/>
    <p:sldId id="333" r:id="rId18"/>
    <p:sldId id="334" r:id="rId19"/>
    <p:sldId id="336" r:id="rId20"/>
    <p:sldId id="337" r:id="rId21"/>
    <p:sldId id="338" r:id="rId22"/>
    <p:sldId id="339" r:id="rId23"/>
  </p:sldIdLst>
  <p:sldSz cx="9144000" cy="6858000" type="screen4x3"/>
  <p:notesSz cx="6797675" cy="9926638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64" autoAdjust="0"/>
    <p:restoredTop sz="94660"/>
  </p:normalViewPr>
  <p:slideViewPr>
    <p:cSldViewPr>
      <p:cViewPr>
        <p:scale>
          <a:sx n="122" d="100"/>
          <a:sy n="122" d="100"/>
        </p:scale>
        <p:origin x="-1314" y="-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2958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7D4C8C-A16A-4C27-AD58-E3C6C231BF76}" type="datetimeFigureOut">
              <a:rPr lang="ru-RU" smtClean="0"/>
              <a:t>22.04.2024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71E02C-65CA-4348-9A28-3293406EC6E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62170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26C9EF-94DF-4EB8-B177-4EFF06481138}" type="datetimeFigureOut">
              <a:rPr lang="ru-RU" smtClean="0"/>
              <a:pPr/>
              <a:t>22.04.2024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E1CDA-7F5C-46F8-A699-D26E2E1B5D02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51805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AC3412-8E2C-4F8D-9F05-DFA65E521F41}" type="slidenum">
              <a:rPr lang="ru-RU" smtClean="0"/>
              <a:pPr/>
              <a:t>1</a:t>
            </a:fld>
            <a:endParaRPr lang="ru-RU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1" y="896808"/>
            <a:ext cx="1081625" cy="1499933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rgbClr val="FDCB3B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4" y="4457234"/>
            <a:ext cx="1081625" cy="1499933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rgbClr val="FDCB3B"/>
            </a:solidFill>
            <a:prstDash val="solid"/>
            <a:miter lim="8000"/>
            <a:headEnd type="none" w="sm" len="sm"/>
            <a:tailEnd type="none" w="sm" len="sm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3756619"/>
            <a:ext cx="424800" cy="0"/>
          </a:xfrm>
          <a:prstGeom prst="straightConnector1">
            <a:avLst/>
          </a:prstGeom>
          <a:noFill/>
          <a:ln w="38100" cap="flat" cmpd="sng">
            <a:solidFill>
              <a:srgbClr val="FDCB3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680302" y="1585233"/>
            <a:ext cx="5783400" cy="194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680302" y="4065933"/>
            <a:ext cx="5783400" cy="1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boto Slab"/>
              <a:buNone/>
              <a:defRPr sz="2400"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/>
          <p:nvPr/>
        </p:nvSpPr>
        <p:spPr>
          <a:xfrm>
            <a:off x="150" y="6769100"/>
            <a:ext cx="9143700" cy="88800"/>
          </a:xfrm>
          <a:prstGeom prst="rect">
            <a:avLst/>
          </a:prstGeom>
          <a:solidFill>
            <a:srgbClr val="FDCB3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title" hasCustomPrompt="1"/>
          </p:nvPr>
        </p:nvSpPr>
        <p:spPr>
          <a:xfrm>
            <a:off x="387900" y="1536600"/>
            <a:ext cx="8368200" cy="20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1"/>
          <p:cNvSpPr txBox="1">
            <a:spLocks noGrp="1"/>
          </p:cNvSpPr>
          <p:nvPr>
            <p:ph type="body" idx="1"/>
          </p:nvPr>
        </p:nvSpPr>
        <p:spPr>
          <a:xfrm>
            <a:off x="387900" y="3892600"/>
            <a:ext cx="8368200" cy="142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" name="Google Shape;61;p11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7541342" y="6223819"/>
            <a:ext cx="1602658" cy="49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8650" y="1036128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 lang="ru-RU" sz="3200" b="1" dirty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28650" y="2523743"/>
            <a:ext cx="7886700" cy="3653219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B106E36-FD25-4E2D-B0AA-010F637433A0}" type="datetimeFigureOut">
              <a:rPr lang="ru-RU" smtClean="0"/>
              <a:pPr/>
              <a:t>22.04.2024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7541342" y="6223819"/>
            <a:ext cx="1602658" cy="49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7541342" y="6223819"/>
            <a:ext cx="1602658" cy="49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7541342" y="6223819"/>
            <a:ext cx="1602658" cy="49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>
            <a:off x="7541342" y="6223819"/>
            <a:ext cx="1602658" cy="49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17" name="Прямоугольник 16"/>
          <p:cNvSpPr/>
          <p:nvPr/>
        </p:nvSpPr>
        <p:spPr>
          <a:xfrm>
            <a:off x="7541342" y="6223819"/>
            <a:ext cx="1602658" cy="49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19" name="Прямоугольник 18"/>
          <p:cNvSpPr/>
          <p:nvPr/>
        </p:nvSpPr>
        <p:spPr>
          <a:xfrm>
            <a:off x="7541342" y="6223819"/>
            <a:ext cx="1602658" cy="497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" name="Рисунок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360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628650" y="1070642"/>
            <a:ext cx="7886700" cy="1869204"/>
          </a:xfrm>
          <a:prstGeom prst="rect">
            <a:avLst/>
          </a:prstGeom>
        </p:spPr>
        <p:txBody>
          <a:bodyPr anchor="b"/>
          <a:lstStyle>
            <a:lvl1pPr algn="ctr"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ru-RU" dirty="0"/>
              <a:t>Название дисциплины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endParaRPr lang="ru-RU" dirty="0" smtClean="0"/>
          </a:p>
          <a:p>
            <a:pPr lvl="0"/>
            <a:r>
              <a:rPr lang="ru-RU" dirty="0" smtClean="0"/>
              <a:t>ФИО преподавателя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/>
          <a:lstStyle/>
          <a:p>
            <a:fld id="{5B106E36-FD25-4E2D-B0AA-010F637433A0}" type="datetimeFigureOut">
              <a:rPr lang="ru-RU" smtClean="0"/>
              <a:pPr/>
              <a:t>22.04.2024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7620000" y="6459794"/>
            <a:ext cx="1288026" cy="261681"/>
          </a:xfrm>
          <a:prstGeom prst="rect">
            <a:avLst/>
          </a:prstGeom>
          <a:solidFill>
            <a:srgbClr val="C2C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9" name="Прямоугольник 8"/>
          <p:cNvSpPr/>
          <p:nvPr/>
        </p:nvSpPr>
        <p:spPr>
          <a:xfrm>
            <a:off x="7620000" y="6459794"/>
            <a:ext cx="1288026" cy="261681"/>
          </a:xfrm>
          <a:prstGeom prst="rect">
            <a:avLst/>
          </a:prstGeom>
          <a:solidFill>
            <a:srgbClr val="C2C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7620000" y="6459794"/>
            <a:ext cx="1288026" cy="261681"/>
          </a:xfrm>
          <a:prstGeom prst="rect">
            <a:avLst/>
          </a:prstGeom>
          <a:solidFill>
            <a:srgbClr val="C2C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7620000" y="6459794"/>
            <a:ext cx="1288026" cy="261681"/>
          </a:xfrm>
          <a:prstGeom prst="rect">
            <a:avLst/>
          </a:prstGeom>
          <a:solidFill>
            <a:srgbClr val="C2C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4" name="Рисунок 1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>
            <a:off x="7620000" y="6459794"/>
            <a:ext cx="1288026" cy="261681"/>
          </a:xfrm>
          <a:prstGeom prst="rect">
            <a:avLst/>
          </a:prstGeom>
          <a:solidFill>
            <a:srgbClr val="C2C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Рисунок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17" name="Прямоугольник 16"/>
          <p:cNvSpPr/>
          <p:nvPr/>
        </p:nvSpPr>
        <p:spPr>
          <a:xfrm>
            <a:off x="7620000" y="6459794"/>
            <a:ext cx="1288026" cy="261681"/>
          </a:xfrm>
          <a:prstGeom prst="rect">
            <a:avLst/>
          </a:prstGeom>
          <a:solidFill>
            <a:srgbClr val="C2C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  <p:sp>
        <p:nvSpPr>
          <p:cNvPr id="19" name="Прямоугольник 18"/>
          <p:cNvSpPr/>
          <p:nvPr/>
        </p:nvSpPr>
        <p:spPr>
          <a:xfrm>
            <a:off x="7620000" y="6459794"/>
            <a:ext cx="1288026" cy="261681"/>
          </a:xfrm>
          <a:prstGeom prst="rect">
            <a:avLst/>
          </a:prstGeom>
          <a:solidFill>
            <a:srgbClr val="C2C1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20" name="Рисунок 1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9240" y="0"/>
            <a:ext cx="754760" cy="66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01272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95300" y="3515186"/>
            <a:ext cx="8143875" cy="2079625"/>
          </a:xfrm>
        </p:spPr>
        <p:txBody>
          <a:bodyPr anchor="b">
            <a:normAutofit/>
          </a:bodyPr>
          <a:lstStyle>
            <a:lvl1pPr algn="l">
              <a:defRPr sz="6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95300" y="5722136"/>
            <a:ext cx="8143875" cy="624538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549275"/>
            <a:ext cx="8143875" cy="274320"/>
          </a:xfrm>
        </p:spPr>
        <p:txBody>
          <a:bodyPr anchor="ctr"/>
          <a:lstStyle>
            <a:lvl1pPr marL="0" indent="0" algn="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</p:spTree>
    <p:extLst>
      <p:ext uri="{BB962C8B-B14F-4D97-AF65-F5344CB8AC3E}">
        <p14:creationId xmlns:p14="http://schemas.microsoft.com/office/powerpoint/2010/main" val="24270171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495300" y="3515186"/>
            <a:ext cx="8143875" cy="2079625"/>
          </a:xfrm>
        </p:spPr>
        <p:txBody>
          <a:bodyPr anchor="b">
            <a:normAutofit/>
          </a:bodyPr>
          <a:lstStyle>
            <a:lvl1pPr algn="l">
              <a:defRPr sz="6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495300" y="5722136"/>
            <a:ext cx="8143875" cy="624538"/>
          </a:xfrm>
        </p:spPr>
        <p:txBody>
          <a:bodyPr>
            <a:norm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495300" y="549275"/>
            <a:ext cx="8143875" cy="274320"/>
          </a:xfrm>
        </p:spPr>
        <p:txBody>
          <a:bodyPr anchor="ctr"/>
          <a:lstStyle>
            <a:lvl1pPr marL="0" indent="0" algn="r">
              <a:buNone/>
              <a:defRPr sz="12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Presenter name</a:t>
            </a:r>
          </a:p>
        </p:txBody>
      </p:sp>
    </p:spTree>
    <p:extLst>
      <p:ext uri="{BB962C8B-B14F-4D97-AF65-F5344CB8AC3E}">
        <p14:creationId xmlns:p14="http://schemas.microsoft.com/office/powerpoint/2010/main" val="24270171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3756619"/>
            <a:ext cx="424800" cy="0"/>
          </a:xfrm>
          <a:prstGeom prst="straightConnector1">
            <a:avLst/>
          </a:prstGeom>
          <a:noFill/>
          <a:ln w="38100" cap="flat" cmpd="sng">
            <a:solidFill>
              <a:srgbClr val="FDCB3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80750" y="2353267"/>
            <a:ext cx="8222100" cy="121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73979"/>
            <a:ext cx="424800" cy="0"/>
          </a:xfrm>
          <a:prstGeom prst="straightConnector1">
            <a:avLst/>
          </a:prstGeom>
          <a:noFill/>
          <a:ln w="38100" cap="flat" cmpd="sng">
            <a:solidFill>
              <a:srgbClr val="FDCB3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87900" y="204300"/>
            <a:ext cx="8368200" cy="9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87900" y="1986433"/>
            <a:ext cx="3999900" cy="4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4756200" y="1986433"/>
            <a:ext cx="3999900" cy="4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3"/>
          </p:nvPr>
        </p:nvSpPr>
        <p:spPr>
          <a:xfrm>
            <a:off x="4756200" y="5034433"/>
            <a:ext cx="3999900" cy="4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79400" algn="r" rtl="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r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r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r" rtl="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r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r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r" rtl="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r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Google Shape;28;p5"/>
          <p:cNvCxnSpPr/>
          <p:nvPr/>
        </p:nvCxnSpPr>
        <p:spPr>
          <a:xfrm>
            <a:off x="492563" y="1273979"/>
            <a:ext cx="424800" cy="0"/>
          </a:xfrm>
          <a:prstGeom prst="straightConnector1">
            <a:avLst/>
          </a:prstGeom>
          <a:noFill/>
          <a:ln w="38100" cap="flat" cmpd="sng">
            <a:solidFill>
              <a:srgbClr val="FDCB3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387900" y="407500"/>
            <a:ext cx="8368200" cy="9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1"/>
          </p:nvPr>
        </p:nvSpPr>
        <p:spPr>
          <a:xfrm>
            <a:off x="387900" y="1986432"/>
            <a:ext cx="8368200" cy="4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2"/>
          </p:nvPr>
        </p:nvSpPr>
        <p:spPr>
          <a:xfrm>
            <a:off x="386975" y="1355200"/>
            <a:ext cx="8368200" cy="11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87900" y="610700"/>
            <a:ext cx="8368200" cy="9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Google Shape;37;p7"/>
          <p:cNvCxnSpPr/>
          <p:nvPr/>
        </p:nvCxnSpPr>
        <p:spPr>
          <a:xfrm>
            <a:off x="489218" y="1883036"/>
            <a:ext cx="331500" cy="0"/>
          </a:xfrm>
          <a:prstGeom prst="straightConnector1">
            <a:avLst/>
          </a:prstGeom>
          <a:noFill/>
          <a:ln w="38100" cap="flat" cmpd="sng">
            <a:solidFill>
              <a:srgbClr val="FDCB3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87900" y="740800"/>
            <a:ext cx="2808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87900" y="2125367"/>
            <a:ext cx="2808000" cy="3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490250" y="701800"/>
            <a:ext cx="56187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4572000" y="-100"/>
            <a:ext cx="457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6" name="Google Shape;46;p9"/>
          <p:cNvCxnSpPr/>
          <p:nvPr/>
        </p:nvCxnSpPr>
        <p:spPr>
          <a:xfrm>
            <a:off x="5029675" y="5994004"/>
            <a:ext cx="540900" cy="0"/>
          </a:xfrm>
          <a:prstGeom prst="straightConnector1">
            <a:avLst/>
          </a:prstGeom>
          <a:noFill/>
          <a:ln w="38100" cap="flat" cmpd="sng">
            <a:solidFill>
              <a:srgbClr val="FDCB3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86975" y="1355200"/>
            <a:ext cx="8368200" cy="11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cxnSp>
        <p:nvCxnSpPr>
          <p:cNvPr id="49" name="Google Shape;49;p9"/>
          <p:cNvCxnSpPr/>
          <p:nvPr/>
        </p:nvCxnSpPr>
        <p:spPr>
          <a:xfrm>
            <a:off x="492563" y="1273979"/>
            <a:ext cx="424800" cy="0"/>
          </a:xfrm>
          <a:prstGeom prst="straightConnector1">
            <a:avLst/>
          </a:prstGeom>
          <a:noFill/>
          <a:ln w="38100" cap="flat" cmpd="sng">
            <a:solidFill>
              <a:srgbClr val="FDCB3B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0" name="Google Shape;50;p9"/>
          <p:cNvSpPr txBox="1">
            <a:spLocks noGrp="1"/>
          </p:cNvSpPr>
          <p:nvPr>
            <p:ph type="title"/>
          </p:nvPr>
        </p:nvSpPr>
        <p:spPr>
          <a:xfrm>
            <a:off x="387900" y="407500"/>
            <a:ext cx="8368200" cy="9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2"/>
          </p:nvPr>
        </p:nvSpPr>
        <p:spPr>
          <a:xfrm>
            <a:off x="387900" y="2387833"/>
            <a:ext cx="3999900" cy="35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body" idx="3"/>
          </p:nvPr>
        </p:nvSpPr>
        <p:spPr>
          <a:xfrm>
            <a:off x="4756200" y="4120033"/>
            <a:ext cx="3999900" cy="41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4"/>
          </p:nvPr>
        </p:nvSpPr>
        <p:spPr>
          <a:xfrm>
            <a:off x="4756200" y="6050433"/>
            <a:ext cx="3999900" cy="4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98450" algn="r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79400" algn="r" rtl="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marL="1371600" lvl="2" indent="-279400" algn="r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marL="1828800" lvl="3" indent="-279400" algn="r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marL="2286000" lvl="4" indent="-279400" algn="r" rtl="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marL="2743200" lvl="5" indent="-279400" algn="r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marL="3200400" lvl="6" indent="-279400" algn="r" rtl="0"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marL="3657600" lvl="7" indent="-279400" algn="r" rtl="0"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marL="4114800" lvl="8" indent="-279400" algn="r" rtl="0"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319500" y="5644967"/>
            <a:ext cx="5998800" cy="79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87900" y="610700"/>
            <a:ext cx="8368200" cy="9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87900" y="1986432"/>
            <a:ext cx="8368200" cy="41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6217623"/>
            <a:ext cx="5487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725C68B6-61C2-468F-89AB-4B9F7531AA68}" type="slidenum">
              <a:rPr lang="ru-RU" smtClean="0"/>
              <a:pPr/>
              <a:t>‹#›</a:t>
            </a:fld>
            <a:endParaRPr lang="ru-RU"/>
          </a:p>
        </p:txBody>
      </p:sp>
      <p:pic>
        <p:nvPicPr>
          <p:cNvPr id="5" name="Picture 3" descr="head.png"/>
          <p:cNvPicPr>
            <a:picLocks noChangeAspect="1"/>
          </p:cNvPicPr>
          <p:nvPr/>
        </p:nvPicPr>
        <p:blipFill>
          <a:blip r:embed="rId18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330"/>
            <a:ext cx="9144000" cy="99542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523999" y="6419000"/>
            <a:ext cx="1476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00B0F0"/>
                </a:solidFill>
                <a:latin typeface="PT Sans"/>
              </a:rPr>
              <a:t>online.mirea.ru</a:t>
            </a:r>
            <a:endParaRPr lang="ru-RU" sz="1400" b="1" dirty="0">
              <a:solidFill>
                <a:srgbClr val="00B0F0"/>
              </a:solidFill>
              <a:latin typeface="PT Sans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5BFFC79E-3831-4D3C-8F5D-FC802BF1F03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0" y="0"/>
            <a:ext cx="1502307" cy="968764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>
            <a:off x="6518787" y="167148"/>
            <a:ext cx="2408903" cy="344129"/>
          </a:xfrm>
          <a:prstGeom prst="rect">
            <a:avLst/>
          </a:prstGeom>
          <a:solidFill>
            <a:srgbClr val="CAC9C9"/>
          </a:solidFill>
          <a:ln>
            <a:noFill/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5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6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7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8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9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0.xml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1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2.xml"/><Relationship Id="rId4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28794" y="2071678"/>
            <a:ext cx="53578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b="1" cap="all" dirty="0" smtClean="0"/>
              <a:t>Лекция №</a:t>
            </a:r>
            <a:r>
              <a:rPr lang="en-US" b="1" cap="all" dirty="0" smtClean="0"/>
              <a:t>11</a:t>
            </a:r>
            <a:r>
              <a:rPr lang="ru-RU" b="1" cap="all" dirty="0" smtClean="0"/>
              <a:t>  </a:t>
            </a:r>
            <a:endParaRPr lang="en-US" b="1" cap="all" dirty="0" smtClean="0"/>
          </a:p>
          <a:p>
            <a:pPr algn="ctr"/>
            <a:r>
              <a:rPr lang="ru-RU" b="1" cap="all" dirty="0" err="1" smtClean="0"/>
              <a:t>СложнЫЕ</a:t>
            </a:r>
            <a:r>
              <a:rPr lang="ru-RU" b="1" cap="all" dirty="0" smtClean="0"/>
              <a:t> СМАРТ-КОНТРАКТЫ</a:t>
            </a:r>
            <a:br>
              <a:rPr lang="ru-RU" b="1" cap="all" dirty="0" smtClean="0"/>
            </a:br>
            <a:endParaRPr lang="ru-RU" b="1" cap="all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3143240" y="6072206"/>
            <a:ext cx="25717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400" dirty="0" smtClean="0"/>
              <a:t>Москва, 202</a:t>
            </a:r>
            <a:r>
              <a:rPr lang="en-US" sz="1400" dirty="0" smtClean="0"/>
              <a:t>3</a:t>
            </a:r>
            <a:endParaRPr lang="ru-RU" sz="1400" dirty="0"/>
          </a:p>
        </p:txBody>
      </p:sp>
    </p:spTree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8" y="548680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Смарт-контракт </a:t>
            </a:r>
            <a:r>
              <a:rPr lang="en-US" dirty="0" err="1" smtClean="0">
                <a:solidFill>
                  <a:srgbClr val="FF0000"/>
                </a:solidFill>
              </a:rPr>
              <a:t>Compaign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1640" y="1124744"/>
            <a:ext cx="6105525" cy="40195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75656" y="5445224"/>
            <a:ext cx="6264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solidFill>
                  <a:srgbClr val="FF0000"/>
                </a:solidFill>
              </a:rPr>
              <a:t>Каждый инвестор может голосовать только одни раз за один запрос</a:t>
            </a:r>
            <a:endParaRPr lang="ru-RU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915735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 smtClean="0"/>
              <a:t>Краудфандинговая</a:t>
            </a:r>
            <a:r>
              <a:rPr lang="ru-RU" dirty="0" smtClean="0"/>
              <a:t> платформа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620688"/>
            <a:ext cx="6805529" cy="41044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25897939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 smtClean="0"/>
              <a:t>Краудфандинговая</a:t>
            </a:r>
            <a:r>
              <a:rPr lang="ru-RU" dirty="0" smtClean="0"/>
              <a:t> платформа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869640"/>
            <a:ext cx="4069657" cy="2112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5279154" y="1412776"/>
            <a:ext cx="28083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Энергонезависимая память</a:t>
            </a:r>
            <a:endParaRPr lang="ru-RU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5292080" y="2276872"/>
            <a:ext cx="280831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/>
              <a:t>Энергозависимая память</a:t>
            </a:r>
            <a:endParaRPr lang="ru-RU" sz="1600" dirty="0"/>
          </a:p>
        </p:txBody>
      </p:sp>
    </p:spTree>
    <p:extLst>
      <p:ext uri="{BB962C8B-B14F-4D97-AF65-F5344CB8AC3E}">
        <p14:creationId xmlns:p14="http://schemas.microsoft.com/office/powerpoint/2010/main" val="14837576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 smtClean="0"/>
              <a:t>Краудфандинговая</a:t>
            </a:r>
            <a:r>
              <a:rPr lang="ru-RU" dirty="0" smtClean="0"/>
              <a:t> платформа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530108"/>
            <a:ext cx="4114726" cy="19601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2636912"/>
            <a:ext cx="5149453" cy="238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940152" y="764704"/>
            <a:ext cx="26642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Передача массива по значению в функцию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8676707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Система голосования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9552" y="764704"/>
            <a:ext cx="482453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Требования к системе голосования по заявкам</a:t>
            </a:r>
          </a:p>
          <a:p>
            <a:endParaRPr lang="ru-RU" sz="1400" dirty="0" smtClean="0"/>
          </a:p>
          <a:p>
            <a:r>
              <a:rPr lang="ru-RU" sz="1400" dirty="0" smtClean="0"/>
              <a:t>1) Каждый вкладчик только один раз голосует за запрос.</a:t>
            </a:r>
          </a:p>
          <a:p>
            <a:endParaRPr lang="ru-RU" sz="1400" dirty="0"/>
          </a:p>
          <a:p>
            <a:r>
              <a:rPr lang="ru-RU" sz="1400" dirty="0" smtClean="0"/>
              <a:t>2) Должна нормально работать при большом количестве вкладчиков</a:t>
            </a:r>
            <a:endParaRPr lang="ru-RU" sz="14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248" y="2137156"/>
            <a:ext cx="6136233" cy="29013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0801302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Система голосования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15616" y="4149080"/>
            <a:ext cx="66247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Array – </a:t>
            </a:r>
            <a:r>
              <a:rPr lang="ru-RU" sz="1600" dirty="0" smtClean="0"/>
              <a:t>линейное время поиска</a:t>
            </a:r>
          </a:p>
          <a:p>
            <a:r>
              <a:rPr lang="en-US" sz="1600" dirty="0" smtClean="0"/>
              <a:t>Mapping – </a:t>
            </a:r>
            <a:r>
              <a:rPr lang="ru-RU" sz="1600" dirty="0" smtClean="0"/>
              <a:t>константное время поиска</a:t>
            </a:r>
            <a:endParaRPr lang="ru-RU" sz="1600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796402"/>
            <a:ext cx="7732985" cy="31423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5723535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Подтверждение запроса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836712"/>
            <a:ext cx="7705117" cy="2880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34074663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Множество проектов в </a:t>
            </a:r>
          </a:p>
          <a:p>
            <a:pPr algn="ctr"/>
            <a:r>
              <a:rPr lang="ru-RU" dirty="0" err="1" smtClean="0"/>
              <a:t>краудфандинговой</a:t>
            </a:r>
            <a:r>
              <a:rPr lang="ru-RU" dirty="0" smtClean="0"/>
              <a:t> платформе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544" y="1196752"/>
            <a:ext cx="66247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rgbClr val="FF0000"/>
                </a:solidFill>
              </a:rPr>
              <a:t>1 смарт-контракт – это один проект или компания в платформе.</a:t>
            </a:r>
          </a:p>
          <a:p>
            <a:pPr>
              <a:lnSpc>
                <a:spcPct val="150000"/>
              </a:lnSpc>
            </a:pPr>
            <a:r>
              <a:rPr lang="ru-RU" sz="1600" dirty="0" smtClean="0">
                <a:solidFill>
                  <a:srgbClr val="FF0000"/>
                </a:solidFill>
              </a:rPr>
              <a:t>Каждый экземпляр смарт-контракта независим от других и имеет свой адрес</a:t>
            </a:r>
            <a:endParaRPr lang="ru-RU" sz="1600" dirty="0">
              <a:solidFill>
                <a:srgbClr val="FF0000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204864"/>
            <a:ext cx="3866803" cy="32660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1169424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Множество проектов в </a:t>
            </a:r>
          </a:p>
          <a:p>
            <a:pPr algn="ctr"/>
            <a:r>
              <a:rPr lang="ru-RU" dirty="0" err="1" smtClean="0"/>
              <a:t>краудфандинговой</a:t>
            </a:r>
            <a:r>
              <a:rPr lang="ru-RU" dirty="0" smtClean="0"/>
              <a:t> платформе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052736"/>
            <a:ext cx="7706883" cy="36724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971600" y="4725144"/>
            <a:ext cx="73448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solidFill>
                  <a:srgbClr val="FF0000"/>
                </a:solidFill>
              </a:rPr>
              <a:t>Проблема с безопасностью: возможность модификации исходного кода смарт-контракта. Нельзя доверять пользователям!</a:t>
            </a:r>
            <a:endParaRPr lang="ru-RU" sz="1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4219038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Множество проектов в </a:t>
            </a:r>
          </a:p>
          <a:p>
            <a:pPr algn="ctr"/>
            <a:r>
              <a:rPr lang="ru-RU" dirty="0" err="1" smtClean="0"/>
              <a:t>краудфандинговой</a:t>
            </a:r>
            <a:r>
              <a:rPr lang="ru-RU" dirty="0" smtClean="0"/>
              <a:t> платформе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600" y="4725144"/>
            <a:ext cx="73448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solidFill>
                  <a:srgbClr val="FF0000"/>
                </a:solidFill>
              </a:rPr>
              <a:t>Проблема: оплата за создание смарт-контракта на нашей стороне (стороне) сервера, а не пользователя</a:t>
            </a:r>
            <a:endParaRPr lang="ru-RU" sz="1600" dirty="0">
              <a:solidFill>
                <a:srgbClr val="FF0000"/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296" y="844618"/>
            <a:ext cx="7426027" cy="35994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1891759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8" y="548680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Kickstarter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568" y="1124744"/>
            <a:ext cx="7780759" cy="4154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62625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/>
              <a:t>Множество проектов в </a:t>
            </a:r>
          </a:p>
          <a:p>
            <a:pPr algn="ctr"/>
            <a:r>
              <a:rPr lang="ru-RU" dirty="0" err="1" smtClean="0"/>
              <a:t>краудфандинговой</a:t>
            </a:r>
            <a:r>
              <a:rPr lang="ru-RU" dirty="0" smtClean="0"/>
              <a:t> платформе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71600" y="4725144"/>
            <a:ext cx="7344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solidFill>
                  <a:srgbClr val="FF0000"/>
                </a:solidFill>
              </a:rPr>
              <a:t>Один контракт выкладывает другой контракт.</a:t>
            </a:r>
            <a:endParaRPr lang="ru-RU" sz="1600" dirty="0">
              <a:solidFill>
                <a:srgbClr val="FF0000"/>
              </a:solidFill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670" y="908720"/>
            <a:ext cx="8086675" cy="36284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44034809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>
                <a:solidFill>
                  <a:srgbClr val="FF0000"/>
                </a:solidFill>
              </a:rPr>
              <a:t>Фабрика контрактов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196752"/>
            <a:ext cx="7324948" cy="31427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1350876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smtClean="0">
                <a:solidFill>
                  <a:srgbClr val="FF0000"/>
                </a:solidFill>
              </a:rPr>
              <a:t>Фабрика контрактов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268760"/>
            <a:ext cx="8324850" cy="2940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59846627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8" y="548680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Kickstarter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1268760"/>
            <a:ext cx="8359675" cy="384503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3568" y="5445224"/>
            <a:ext cx="5400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600" dirty="0" smtClean="0">
                <a:solidFill>
                  <a:srgbClr val="FF0000"/>
                </a:solidFill>
              </a:rPr>
              <a:t>Проблема – ошибочные управленческие решения, которые приводят к </a:t>
            </a:r>
            <a:r>
              <a:rPr lang="ru-RU" sz="1600" dirty="0">
                <a:solidFill>
                  <a:srgbClr val="FF0000"/>
                </a:solidFill>
              </a:rPr>
              <a:t>потере денег. </a:t>
            </a:r>
            <a:r>
              <a:rPr lang="ru-RU" sz="1600" dirty="0" err="1">
                <a:solidFill>
                  <a:srgbClr val="FF0000"/>
                </a:solidFill>
              </a:rPr>
              <a:t>Краудфандинг</a:t>
            </a:r>
            <a:r>
              <a:rPr lang="ru-RU" sz="1600" dirty="0">
                <a:solidFill>
                  <a:srgbClr val="FF0000"/>
                </a:solidFill>
              </a:rPr>
              <a:t> — это способ привлечь средства на какой-то проект или в свой бизнес с помощью специальных интернет-площадок</a:t>
            </a:r>
          </a:p>
        </p:txBody>
      </p:sp>
    </p:spTree>
    <p:extLst>
      <p:ext uri="{BB962C8B-B14F-4D97-AF65-F5344CB8AC3E}">
        <p14:creationId xmlns:p14="http://schemas.microsoft.com/office/powerpoint/2010/main" val="305558145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8" y="548680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 smtClean="0">
                <a:solidFill>
                  <a:srgbClr val="FF0000"/>
                </a:solidFill>
              </a:rPr>
              <a:t>Kickstarter</a:t>
            </a:r>
            <a:r>
              <a:rPr lang="ru-RU" dirty="0" smtClean="0">
                <a:solidFill>
                  <a:srgbClr val="FF0000"/>
                </a:solidFill>
              </a:rPr>
              <a:t> 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11560" y="1124744"/>
            <a:ext cx="792088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err="1"/>
              <a:t>Kickstarter</a:t>
            </a:r>
            <a:r>
              <a:rPr lang="ru-RU" dirty="0"/>
              <a:t> — сайт для привлечения денежных средств на реализацию творческих, научных и производственных проектов по схеме </a:t>
            </a:r>
            <a:r>
              <a:rPr lang="ru-RU" dirty="0" err="1"/>
              <a:t>краудфандинга</a:t>
            </a:r>
            <a:r>
              <a:rPr lang="ru-RU" dirty="0"/>
              <a:t> (то есть добровольных пожертвований). </a:t>
            </a:r>
            <a:r>
              <a:rPr lang="ru-RU" dirty="0" err="1"/>
              <a:t>Kickstarter</a:t>
            </a:r>
            <a:r>
              <a:rPr lang="ru-RU" dirty="0"/>
              <a:t> финансирует разнообразные проекты, такие, как создание фильмов независимого кинематографа США, комиксов, видеоигр, музыки и т. д</a:t>
            </a:r>
            <a:r>
              <a:rPr lang="ru-RU" dirty="0" smtClean="0"/>
              <a:t>.</a:t>
            </a:r>
          </a:p>
          <a:p>
            <a:endParaRPr lang="ru-RU" dirty="0" smtClean="0"/>
          </a:p>
          <a:p>
            <a:r>
              <a:rPr lang="ru-RU" dirty="0" smtClean="0"/>
              <a:t>Если </a:t>
            </a:r>
            <a:r>
              <a:rPr lang="ru-RU" dirty="0"/>
              <a:t>бы мы могли каким-то образом контролировать, чтобы эти деньги отправлялись не на частный банковский счет, а вместо </a:t>
            </a:r>
            <a:r>
              <a:rPr lang="ru-RU" dirty="0" smtClean="0"/>
              <a:t>этого для </a:t>
            </a:r>
            <a:endParaRPr lang="ru-RU" dirty="0"/>
          </a:p>
          <a:p>
            <a:r>
              <a:rPr lang="ru-RU" dirty="0" smtClean="0"/>
              <a:t>поставщика, </a:t>
            </a:r>
            <a:r>
              <a:rPr lang="ru-RU" dirty="0"/>
              <a:t>который будет поставлять материалы для реальных проектов, которые можно использовать для создания какого-либо </a:t>
            </a:r>
            <a:r>
              <a:rPr lang="ru-RU" dirty="0" smtClean="0"/>
              <a:t>продукта.</a:t>
            </a:r>
          </a:p>
          <a:p>
            <a:endParaRPr lang="ru-RU" dirty="0"/>
          </a:p>
          <a:p>
            <a:r>
              <a:rPr lang="ru-RU" dirty="0" smtClean="0"/>
              <a:t>Контракт</a:t>
            </a:r>
            <a:r>
              <a:rPr lang="ru-RU" dirty="0"/>
              <a:t>, который будет пытаться контролировать, куда </a:t>
            </a:r>
            <a:r>
              <a:rPr lang="ru-RU" dirty="0" smtClean="0"/>
              <a:t>отправляются </a:t>
            </a:r>
            <a:r>
              <a:rPr lang="ru-RU" dirty="0"/>
              <a:t>деньги.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5394509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8" y="548680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 smtClean="0"/>
              <a:t>Краудфандинговая</a:t>
            </a:r>
            <a:r>
              <a:rPr lang="ru-RU" dirty="0" smtClean="0"/>
              <a:t> платформа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484784"/>
            <a:ext cx="5749708" cy="3957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3807034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8" y="548680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 smtClean="0"/>
              <a:t>Краудфандинговая</a:t>
            </a:r>
            <a:r>
              <a:rPr lang="ru-RU" dirty="0" smtClean="0"/>
              <a:t> платформа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936698"/>
            <a:ext cx="5986438" cy="4447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444208" y="989445"/>
            <a:ext cx="230425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dirty="0" smtClean="0"/>
              <a:t>Участники </a:t>
            </a:r>
            <a:r>
              <a:rPr lang="ru-RU" sz="1400" dirty="0"/>
              <a:t>кампании больше не </a:t>
            </a:r>
            <a:r>
              <a:rPr lang="ru-RU" sz="1400" dirty="0" smtClean="0"/>
              <a:t>будут</a:t>
            </a:r>
            <a:endParaRPr lang="ru-RU" sz="1400" dirty="0"/>
          </a:p>
          <a:p>
            <a:r>
              <a:rPr lang="ru-RU" sz="1400" dirty="0" smtClean="0"/>
              <a:t>отправлять деньги </a:t>
            </a:r>
            <a:r>
              <a:rPr lang="ru-RU" sz="1400" dirty="0"/>
              <a:t>напрямую какому-то </a:t>
            </a:r>
            <a:r>
              <a:rPr lang="ru-RU" sz="1400" dirty="0" smtClean="0"/>
              <a:t>менеджеру.</a:t>
            </a:r>
            <a:endParaRPr lang="ru-RU" sz="1400" dirty="0"/>
          </a:p>
          <a:p>
            <a:r>
              <a:rPr lang="ru-RU" sz="1400" dirty="0" smtClean="0"/>
              <a:t>Вместо </a:t>
            </a:r>
            <a:r>
              <a:rPr lang="ru-RU" sz="1400" dirty="0"/>
              <a:t>этого эти участники собираются отправить деньги в </a:t>
            </a:r>
            <a:r>
              <a:rPr lang="ru-RU" sz="1400" dirty="0" smtClean="0"/>
              <a:t>смарт-контракт</a:t>
            </a:r>
            <a:endParaRPr lang="ru-RU" sz="1400" dirty="0"/>
          </a:p>
        </p:txBody>
      </p:sp>
      <p:sp>
        <p:nvSpPr>
          <p:cNvPr id="6" name="TextBox 2"/>
          <p:cNvSpPr txBox="1"/>
          <p:nvPr/>
        </p:nvSpPr>
        <p:spPr>
          <a:xfrm>
            <a:off x="683568" y="5517232"/>
            <a:ext cx="640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 smtClean="0">
                <a:solidFill>
                  <a:srgbClr val="FF0000"/>
                </a:solidFill>
              </a:rPr>
              <a:t>Проконтролировать, на какие статьи расходов тратятся деньги проекта</a:t>
            </a:r>
            <a:endParaRPr lang="ru-RU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6348310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8" y="548680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 smtClean="0"/>
              <a:t>Краудфандинговая</a:t>
            </a:r>
            <a:r>
              <a:rPr lang="ru-RU" dirty="0" smtClean="0"/>
              <a:t> платформа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544" y="1268760"/>
            <a:ext cx="78488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i="1" dirty="0" smtClean="0"/>
              <a:t>1) Итак</a:t>
            </a:r>
            <a:r>
              <a:rPr lang="ru-RU" sz="1400" i="1" dirty="0"/>
              <a:t>, чтобы менеджер действительно тратил деньги, мы скажем, что он должен что-то </a:t>
            </a:r>
            <a:r>
              <a:rPr lang="ru-RU" sz="1400" i="1" dirty="0" smtClean="0"/>
              <a:t>создать  -  </a:t>
            </a:r>
            <a:r>
              <a:rPr lang="ru-RU" sz="1400" i="1" dirty="0">
                <a:solidFill>
                  <a:srgbClr val="FF0000"/>
                </a:solidFill>
              </a:rPr>
              <a:t>запрос на расходы</a:t>
            </a:r>
            <a:r>
              <a:rPr lang="ru-RU" sz="1400" i="1" dirty="0" smtClean="0"/>
              <a:t>.</a:t>
            </a:r>
            <a:endParaRPr lang="ru-RU" sz="1400" i="1" dirty="0"/>
          </a:p>
          <a:p>
            <a:endParaRPr lang="en-US" sz="1400" i="1" dirty="0" smtClean="0"/>
          </a:p>
          <a:p>
            <a:endParaRPr lang="en-US" sz="1400" i="1" dirty="0"/>
          </a:p>
          <a:p>
            <a:r>
              <a:rPr lang="ru-RU" sz="1400" i="1" dirty="0" smtClean="0"/>
              <a:t>Запрос </a:t>
            </a:r>
            <a:r>
              <a:rPr lang="ru-RU" sz="1400" i="1" dirty="0"/>
              <a:t>на расходы будет пытаться вывести деньги из контракта и отправить их </a:t>
            </a:r>
            <a:r>
              <a:rPr lang="ru-RU" sz="1400" i="1" dirty="0" smtClean="0"/>
              <a:t>на какому-то конкретный внешний </a:t>
            </a:r>
            <a:r>
              <a:rPr lang="ru-RU" sz="1400" i="1" dirty="0"/>
              <a:t>адрес.</a:t>
            </a:r>
          </a:p>
          <a:p>
            <a:endParaRPr lang="en-US" sz="1400" dirty="0" smtClean="0"/>
          </a:p>
          <a:p>
            <a:r>
              <a:rPr lang="ru-RU" sz="1400" dirty="0" smtClean="0"/>
              <a:t>2</a:t>
            </a:r>
            <a:r>
              <a:rPr lang="ru-RU" sz="1400" dirty="0"/>
              <a:t>) </a:t>
            </a:r>
            <a:r>
              <a:rPr lang="ru-RU" sz="1400" dirty="0" smtClean="0"/>
              <a:t>Менеджер </a:t>
            </a:r>
            <a:r>
              <a:rPr lang="ru-RU" sz="1400" dirty="0"/>
              <a:t>несет ответственность за создание запроса о расходах для оплаты </a:t>
            </a:r>
            <a:r>
              <a:rPr lang="ru-RU" sz="1400" dirty="0" smtClean="0"/>
              <a:t>внешнего продавца</a:t>
            </a:r>
          </a:p>
          <a:p>
            <a:endParaRPr lang="ru-RU" sz="1400" dirty="0" smtClean="0"/>
          </a:p>
          <a:p>
            <a:r>
              <a:rPr lang="ru-RU" sz="1400" dirty="0"/>
              <a:t>3) </a:t>
            </a:r>
            <a:r>
              <a:rPr lang="ru-RU" sz="1400" dirty="0" smtClean="0"/>
              <a:t>Все </a:t>
            </a:r>
            <a:r>
              <a:rPr lang="ru-RU" sz="1400" dirty="0"/>
              <a:t>люди, которые внесли свой вклад в кампанию, должны голосовать по каждому </a:t>
            </a:r>
            <a:r>
              <a:rPr lang="ru-RU" sz="1400" dirty="0" smtClean="0"/>
              <a:t>запросу на расходы.</a:t>
            </a:r>
            <a:endParaRPr lang="ru-RU" sz="1400" dirty="0"/>
          </a:p>
          <a:p>
            <a:endParaRPr lang="en-US" sz="1400" dirty="0" smtClean="0"/>
          </a:p>
          <a:p>
            <a:r>
              <a:rPr lang="ru-RU" sz="1400" dirty="0" smtClean="0"/>
              <a:t>Таким </a:t>
            </a:r>
            <a:r>
              <a:rPr lang="ru-RU" sz="1400" dirty="0"/>
              <a:t>образом, каждый из этих участников должен вызвать функцию для утверждения запроса на расходы.</a:t>
            </a:r>
          </a:p>
          <a:p>
            <a:endParaRPr lang="en-US" sz="1400" dirty="0" smtClean="0"/>
          </a:p>
          <a:p>
            <a:r>
              <a:rPr lang="ru-RU" sz="1400" dirty="0" smtClean="0"/>
              <a:t>Если </a:t>
            </a:r>
            <a:r>
              <a:rPr lang="ru-RU" sz="1400" dirty="0"/>
              <a:t>достаточное количество людей одобряют запрос, средства автоматически отправляются этому внешнему поставщику.</a:t>
            </a:r>
          </a:p>
          <a:p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265672346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8" y="548680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 smtClean="0"/>
              <a:t>Краудфандинговая</a:t>
            </a:r>
            <a:r>
              <a:rPr lang="ru-RU" dirty="0" smtClean="0"/>
              <a:t> платформа</a:t>
            </a:r>
            <a:endParaRPr lang="ru-RU" dirty="0">
              <a:solidFill>
                <a:srgbClr val="FF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67544" y="1268760"/>
            <a:ext cx="784887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/>
              <a:t>1</a:t>
            </a:r>
            <a:r>
              <a:rPr lang="ru-RU" sz="1400" i="1" dirty="0" smtClean="0"/>
              <a:t>) </a:t>
            </a:r>
            <a:r>
              <a:rPr lang="ru-RU" sz="1400" i="1" dirty="0"/>
              <a:t>Мы также делаем предположение, что менеджер не собирается пытаться обмануть </a:t>
            </a:r>
            <a:r>
              <a:rPr lang="ru-RU" sz="1400" i="1" dirty="0" smtClean="0"/>
              <a:t>участников переводом  денег </a:t>
            </a:r>
            <a:r>
              <a:rPr lang="ru-RU" sz="1400" i="1" dirty="0"/>
              <a:t>на мошеннический адрес или мошенническому поставщику</a:t>
            </a:r>
            <a:r>
              <a:rPr lang="ru-RU" sz="1400" i="1" dirty="0" smtClean="0"/>
              <a:t>.</a:t>
            </a:r>
          </a:p>
          <a:p>
            <a:endParaRPr lang="ru-RU" sz="1400" i="1" dirty="0"/>
          </a:p>
          <a:p>
            <a:r>
              <a:rPr lang="en-US" sz="1400" i="1" dirty="0" smtClean="0"/>
              <a:t>2</a:t>
            </a:r>
            <a:r>
              <a:rPr lang="ru-RU" sz="1400" i="1" dirty="0" smtClean="0"/>
              <a:t>) Текущая </a:t>
            </a:r>
            <a:r>
              <a:rPr lang="ru-RU" sz="1400" i="1" dirty="0"/>
              <a:t>система </a:t>
            </a:r>
            <a:r>
              <a:rPr lang="ru-RU" sz="1400" i="1" dirty="0" err="1"/>
              <a:t>Kickstarter</a:t>
            </a:r>
            <a:r>
              <a:rPr lang="ru-RU" sz="1400" i="1" dirty="0"/>
              <a:t> говорит: «Хорошо, менеджер, вот ваши деньги, иди и поступай правильно</a:t>
            </a:r>
            <a:r>
              <a:rPr lang="ru-RU" sz="1400" i="1" dirty="0" smtClean="0"/>
              <a:t>». И </a:t>
            </a:r>
            <a:r>
              <a:rPr lang="ru-RU" sz="1400" i="1" dirty="0"/>
              <a:t>со стороны этих участников нет никакого внешнего контроля.</a:t>
            </a:r>
          </a:p>
          <a:p>
            <a:r>
              <a:rPr lang="ru-RU" sz="1400" i="1" dirty="0" smtClean="0"/>
              <a:t>Они переводят свои </a:t>
            </a:r>
            <a:r>
              <a:rPr lang="ru-RU" sz="1400" i="1" dirty="0"/>
              <a:t>деньги на </a:t>
            </a:r>
            <a:r>
              <a:rPr lang="ru-RU" sz="1400" i="1" dirty="0" err="1"/>
              <a:t>Kickstarter</a:t>
            </a:r>
            <a:r>
              <a:rPr lang="ru-RU" sz="1400" i="1" dirty="0"/>
              <a:t>, и на этом все</a:t>
            </a:r>
            <a:r>
              <a:rPr lang="ru-RU" sz="1400" i="1" dirty="0" smtClean="0"/>
              <a:t>.</a:t>
            </a:r>
          </a:p>
          <a:p>
            <a:endParaRPr lang="ru-RU" sz="1400" i="1" dirty="0"/>
          </a:p>
          <a:p>
            <a:r>
              <a:rPr lang="en-US" sz="1400" i="1" dirty="0" smtClean="0"/>
              <a:t>3</a:t>
            </a:r>
            <a:r>
              <a:rPr lang="ru-RU" sz="1400" i="1" dirty="0" smtClean="0"/>
              <a:t>) Может </a:t>
            </a:r>
            <a:r>
              <a:rPr lang="ru-RU" sz="1400" i="1" dirty="0"/>
              <a:t>быть, это не идеальное решение в мире, но, по крайней мере, дает гораздо </a:t>
            </a:r>
            <a:r>
              <a:rPr lang="ru-RU" sz="1400" i="1" dirty="0" smtClean="0"/>
              <a:t>больше</a:t>
            </a:r>
            <a:endParaRPr lang="en-US" sz="1400" i="1" dirty="0" smtClean="0"/>
          </a:p>
          <a:p>
            <a:endParaRPr lang="en-US" sz="1400" i="1" dirty="0"/>
          </a:p>
          <a:p>
            <a:r>
              <a:rPr lang="en-US" sz="1400" i="1" dirty="0" smtClean="0"/>
              <a:t>4</a:t>
            </a:r>
            <a:r>
              <a:rPr lang="ru-RU" sz="1400" i="1" dirty="0" smtClean="0"/>
              <a:t>) </a:t>
            </a:r>
            <a:r>
              <a:rPr lang="ru-RU" sz="1400" i="1" dirty="0"/>
              <a:t>Завершенный запрос позволит менеджеру просмотреть завершенный запрос или запрос, который получил </a:t>
            </a:r>
            <a:r>
              <a:rPr lang="ru-RU" sz="1400" i="1" dirty="0" smtClean="0"/>
              <a:t>достаточно утверждения</a:t>
            </a:r>
          </a:p>
          <a:p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1669054193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1763687" y="179348"/>
            <a:ext cx="6192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dirty="0" err="1" smtClean="0"/>
              <a:t>Краудфандинговая</a:t>
            </a:r>
            <a:r>
              <a:rPr lang="ru-RU" dirty="0" smtClean="0"/>
              <a:t> платформа</a:t>
            </a:r>
            <a:endParaRPr lang="ru-RU" dirty="0">
              <a:solidFill>
                <a:srgbClr val="FF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588" y="548680"/>
            <a:ext cx="4377443" cy="55024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8400" y="569640"/>
            <a:ext cx="2847975" cy="31473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665086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FDCB3B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10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11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12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13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14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15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16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17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18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19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2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20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21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22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3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4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5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6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7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8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ppt/theme/themeOverride9.xml><?xml version="1.0" encoding="utf-8"?>
<a:themeOverride xmlns:a="http://schemas.openxmlformats.org/drawingml/2006/main">
  <a:clrScheme name="Marina">
    <a:dk1>
      <a:srgbClr val="FFFFFF"/>
    </a:dk1>
    <a:lt1>
      <a:srgbClr val="00517C"/>
    </a:lt1>
    <a:dk2>
      <a:srgbClr val="004065"/>
    </a:dk2>
    <a:lt2>
      <a:srgbClr val="CFD8DC"/>
    </a:lt2>
    <a:accent1>
      <a:srgbClr val="0277BD"/>
    </a:accent1>
    <a:accent2>
      <a:srgbClr val="558B2F"/>
    </a:accent2>
    <a:accent3>
      <a:srgbClr val="009688"/>
    </a:accent3>
    <a:accent4>
      <a:srgbClr val="039BE5"/>
    </a:accent4>
    <a:accent5>
      <a:srgbClr val="8BC34A"/>
    </a:accent5>
    <a:accent6>
      <a:srgbClr val="FFEB38"/>
    </a:accent6>
    <a:hlink>
      <a:srgbClr val="FDCB3B"/>
    </a:hlink>
    <a:folHlink>
      <a:srgbClr val="8BC34A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16209</TotalTime>
  <Words>540</Words>
  <Application>Microsoft Office PowerPoint</Application>
  <PresentationFormat>Экран (4:3)</PresentationFormat>
  <Paragraphs>76</Paragraphs>
  <Slides>22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22</vt:i4>
      </vt:variant>
    </vt:vector>
  </HeadingPairs>
  <TitlesOfParts>
    <vt:vector size="23" baseType="lpstr">
      <vt:lpstr>Marina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1</dc:creator>
  <cp:lastModifiedBy>PC</cp:lastModifiedBy>
  <cp:revision>183</cp:revision>
  <cp:lastPrinted>2020-03-11T04:35:48Z</cp:lastPrinted>
  <dcterms:created xsi:type="dcterms:W3CDTF">2020-02-04T16:58:56Z</dcterms:created>
  <dcterms:modified xsi:type="dcterms:W3CDTF">2024-04-22T09:25:10Z</dcterms:modified>
</cp:coreProperties>
</file>